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5" r:id="rId5"/>
    <p:sldId id="258" r:id="rId6"/>
    <p:sldId id="261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8718" autoAdjust="0"/>
  </p:normalViewPr>
  <p:slideViewPr>
    <p:cSldViewPr>
      <p:cViewPr varScale="1">
        <p:scale>
          <a:sx n="83" d="100"/>
          <a:sy n="83" d="100"/>
        </p:scale>
        <p:origin x="-22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4296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4D535-B3AB-476B-A426-604298E5E86E}" type="doc">
      <dgm:prSet loTypeId="urn:microsoft.com/office/officeart/2005/8/layout/vList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90805AFF-C885-44C7-9DB4-DBF4F9A8D73C}">
      <dgm:prSet phldrT="[Texto]" custT="1"/>
      <dgm:spPr/>
      <dgm:t>
        <a:bodyPr/>
        <a:lstStyle/>
        <a:p>
          <a:r>
            <a:rPr lang="es-PA" sz="3600" dirty="0" smtClean="0"/>
            <a:t>International Response</a:t>
          </a:r>
          <a:endParaRPr lang="es-PA" sz="3600" dirty="0"/>
        </a:p>
      </dgm:t>
    </dgm:pt>
    <dgm:pt modelId="{69972E9E-4D7C-4EB0-81C8-8859DCBE756F}" type="parTrans" cxnId="{97D8EE61-F5AC-493D-84CA-CBFFCC772473}">
      <dgm:prSet/>
      <dgm:spPr/>
      <dgm:t>
        <a:bodyPr/>
        <a:lstStyle/>
        <a:p>
          <a:endParaRPr lang="es-PA"/>
        </a:p>
      </dgm:t>
    </dgm:pt>
    <dgm:pt modelId="{12445F28-8908-44BA-9CC5-698A9F7B900F}" type="sibTrans" cxnId="{97D8EE61-F5AC-493D-84CA-CBFFCC772473}">
      <dgm:prSet/>
      <dgm:spPr/>
      <dgm:t>
        <a:bodyPr/>
        <a:lstStyle/>
        <a:p>
          <a:endParaRPr lang="es-PA"/>
        </a:p>
      </dgm:t>
    </dgm:pt>
    <dgm:pt modelId="{AC29C215-6B08-427D-929A-6B0FA73BEDFA}">
      <dgm:prSet phldrT="[Texto]" custT="1"/>
      <dgm:spPr/>
      <dgm:t>
        <a:bodyPr/>
        <a:lstStyle/>
        <a:p>
          <a:r>
            <a:rPr lang="es-PA" sz="3600" dirty="0" err="1" smtClean="0"/>
            <a:t>ODSs</a:t>
          </a:r>
          <a:r>
            <a:rPr lang="es-PA" sz="3600" dirty="0" smtClean="0"/>
            <a:t> </a:t>
          </a:r>
          <a:r>
            <a:rPr lang="es-PA" sz="3600" dirty="0" err="1" smtClean="0"/>
            <a:t>Phase-out</a:t>
          </a:r>
          <a:r>
            <a:rPr lang="es-PA" sz="3600" dirty="0" smtClean="0"/>
            <a:t> </a:t>
          </a:r>
          <a:r>
            <a:rPr lang="es-PA" sz="3600" dirty="0" err="1" smtClean="0"/>
            <a:t>Schedules</a:t>
          </a:r>
          <a:endParaRPr lang="es-PA" sz="3600" dirty="0"/>
        </a:p>
      </dgm:t>
    </dgm:pt>
    <dgm:pt modelId="{E5F75818-09D7-4EDC-8FE8-8B84AFBC7C67}" type="parTrans" cxnId="{6F43ACC5-49B8-4000-BBC6-553D00080859}">
      <dgm:prSet/>
      <dgm:spPr/>
      <dgm:t>
        <a:bodyPr/>
        <a:lstStyle/>
        <a:p>
          <a:endParaRPr lang="es-PA"/>
        </a:p>
      </dgm:t>
    </dgm:pt>
    <dgm:pt modelId="{8ACFA533-D91C-442A-BE76-BE3193C8D01D}" type="sibTrans" cxnId="{6F43ACC5-49B8-4000-BBC6-553D00080859}">
      <dgm:prSet/>
      <dgm:spPr/>
      <dgm:t>
        <a:bodyPr/>
        <a:lstStyle/>
        <a:p>
          <a:endParaRPr lang="es-PA"/>
        </a:p>
      </dgm:t>
    </dgm:pt>
    <dgm:pt modelId="{7FF96DE2-A1A2-4AD4-B394-78125A98AF04}">
      <dgm:prSet phldrT="[Texto]"/>
      <dgm:spPr/>
      <dgm:t>
        <a:bodyPr/>
        <a:lstStyle/>
        <a:p>
          <a:r>
            <a:rPr lang="es-PA" dirty="0" err="1" smtClean="0"/>
            <a:t>Impact</a:t>
          </a:r>
          <a:r>
            <a:rPr lang="es-PA" dirty="0" smtClean="0"/>
            <a:t> of MP</a:t>
          </a:r>
        </a:p>
        <a:p>
          <a:r>
            <a:rPr lang="es-PA" dirty="0" err="1" smtClean="0"/>
            <a:t>Challenges</a:t>
          </a:r>
          <a:endParaRPr lang="es-PA" dirty="0"/>
        </a:p>
      </dgm:t>
    </dgm:pt>
    <dgm:pt modelId="{F80E2F35-66C2-4418-AB98-BDF5FB9F47D6}" type="parTrans" cxnId="{E0C26317-C7C7-4EE8-BD72-6935820F76C9}">
      <dgm:prSet/>
      <dgm:spPr/>
      <dgm:t>
        <a:bodyPr/>
        <a:lstStyle/>
        <a:p>
          <a:endParaRPr lang="es-PA"/>
        </a:p>
      </dgm:t>
    </dgm:pt>
    <dgm:pt modelId="{F30B5340-986A-4994-96FE-9EA852C864BD}" type="sibTrans" cxnId="{E0C26317-C7C7-4EE8-BD72-6935820F76C9}">
      <dgm:prSet/>
      <dgm:spPr/>
      <dgm:t>
        <a:bodyPr/>
        <a:lstStyle/>
        <a:p>
          <a:endParaRPr lang="es-PA"/>
        </a:p>
      </dgm:t>
    </dgm:pt>
    <dgm:pt modelId="{6EB482FF-94A2-43EE-9B04-C8A0C9CBB3F1}" type="pres">
      <dgm:prSet presAssocID="{B674D535-B3AB-476B-A426-604298E5E86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D814CA81-F150-4467-9641-58B8CBC4A6A5}" type="pres">
      <dgm:prSet presAssocID="{90805AFF-C885-44C7-9DB4-DBF4F9A8D73C}" presName="comp" presStyleCnt="0"/>
      <dgm:spPr/>
    </dgm:pt>
    <dgm:pt modelId="{3A0BB45C-704A-43FB-A9E1-5CE50A955CBC}" type="pres">
      <dgm:prSet presAssocID="{90805AFF-C885-44C7-9DB4-DBF4F9A8D73C}" presName="box" presStyleLbl="node1" presStyleIdx="0" presStyleCnt="3"/>
      <dgm:spPr/>
      <dgm:t>
        <a:bodyPr/>
        <a:lstStyle/>
        <a:p>
          <a:endParaRPr lang="es-PA"/>
        </a:p>
      </dgm:t>
    </dgm:pt>
    <dgm:pt modelId="{B3655F4C-486F-4BED-A291-80BA97099A10}" type="pres">
      <dgm:prSet presAssocID="{90805AFF-C885-44C7-9DB4-DBF4F9A8D73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80A9F57-928F-4760-9CF1-86623014DAAB}" type="pres">
      <dgm:prSet presAssocID="{90805AFF-C885-44C7-9DB4-DBF4F9A8D73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770EF04-753E-4943-90D1-7DB67FC9642F}" type="pres">
      <dgm:prSet presAssocID="{12445F28-8908-44BA-9CC5-698A9F7B900F}" presName="spacer" presStyleCnt="0"/>
      <dgm:spPr/>
    </dgm:pt>
    <dgm:pt modelId="{7A6147D6-546B-4FAE-8E45-410A0FD5105E}" type="pres">
      <dgm:prSet presAssocID="{AC29C215-6B08-427D-929A-6B0FA73BEDFA}" presName="comp" presStyleCnt="0"/>
      <dgm:spPr/>
    </dgm:pt>
    <dgm:pt modelId="{AD35787C-0055-45BA-A85E-C95E504B253A}" type="pres">
      <dgm:prSet presAssocID="{AC29C215-6B08-427D-929A-6B0FA73BEDFA}" presName="box" presStyleLbl="node1" presStyleIdx="1" presStyleCnt="3"/>
      <dgm:spPr/>
      <dgm:t>
        <a:bodyPr/>
        <a:lstStyle/>
        <a:p>
          <a:endParaRPr lang="es-PA"/>
        </a:p>
      </dgm:t>
    </dgm:pt>
    <dgm:pt modelId="{679EA890-979B-4874-8797-B015BAC005D0}" type="pres">
      <dgm:prSet presAssocID="{AC29C215-6B08-427D-929A-6B0FA73BEDFA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66F4D2B-7CE8-4074-AE6C-97C8B958ECA8}" type="pres">
      <dgm:prSet presAssocID="{AC29C215-6B08-427D-929A-6B0FA73BEDF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5CF6101-FFE1-4868-972C-C5E1849F16B7}" type="pres">
      <dgm:prSet presAssocID="{8ACFA533-D91C-442A-BE76-BE3193C8D01D}" presName="spacer" presStyleCnt="0"/>
      <dgm:spPr/>
    </dgm:pt>
    <dgm:pt modelId="{D077B601-78A7-42EF-9AE3-524C1A93291F}" type="pres">
      <dgm:prSet presAssocID="{7FF96DE2-A1A2-4AD4-B394-78125A98AF04}" presName="comp" presStyleCnt="0"/>
      <dgm:spPr/>
    </dgm:pt>
    <dgm:pt modelId="{FCE72FEE-C996-4D2E-8FB8-7F1051F6F0DF}" type="pres">
      <dgm:prSet presAssocID="{7FF96DE2-A1A2-4AD4-B394-78125A98AF04}" presName="box" presStyleLbl="node1" presStyleIdx="2" presStyleCnt="3"/>
      <dgm:spPr/>
      <dgm:t>
        <a:bodyPr/>
        <a:lstStyle/>
        <a:p>
          <a:endParaRPr lang="es-PA"/>
        </a:p>
      </dgm:t>
    </dgm:pt>
    <dgm:pt modelId="{16613E7E-8C4A-42CC-93AA-23AC1B6F210C}" type="pres">
      <dgm:prSet presAssocID="{7FF96DE2-A1A2-4AD4-B394-78125A98AF04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PA"/>
        </a:p>
      </dgm:t>
    </dgm:pt>
    <dgm:pt modelId="{1A45EDFC-8276-4B48-84C7-864C40AAEA90}" type="pres">
      <dgm:prSet presAssocID="{7FF96DE2-A1A2-4AD4-B394-78125A98AF0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97D8EE61-F5AC-493D-84CA-CBFFCC772473}" srcId="{B674D535-B3AB-476B-A426-604298E5E86E}" destId="{90805AFF-C885-44C7-9DB4-DBF4F9A8D73C}" srcOrd="0" destOrd="0" parTransId="{69972E9E-4D7C-4EB0-81C8-8859DCBE756F}" sibTransId="{12445F28-8908-44BA-9CC5-698A9F7B900F}"/>
    <dgm:cxn modelId="{5F78EA3C-E9AD-4B9A-A7B2-1C1172822C49}" type="presOf" srcId="{AC29C215-6B08-427D-929A-6B0FA73BEDFA}" destId="{C66F4D2B-7CE8-4074-AE6C-97C8B958ECA8}" srcOrd="1" destOrd="0" presId="urn:microsoft.com/office/officeart/2005/8/layout/vList4"/>
    <dgm:cxn modelId="{E0C26317-C7C7-4EE8-BD72-6935820F76C9}" srcId="{B674D535-B3AB-476B-A426-604298E5E86E}" destId="{7FF96DE2-A1A2-4AD4-B394-78125A98AF04}" srcOrd="2" destOrd="0" parTransId="{F80E2F35-66C2-4418-AB98-BDF5FB9F47D6}" sibTransId="{F30B5340-986A-4994-96FE-9EA852C864BD}"/>
    <dgm:cxn modelId="{BB4F3829-C48F-44BA-85EE-6C047EDDD277}" type="presOf" srcId="{7FF96DE2-A1A2-4AD4-B394-78125A98AF04}" destId="{FCE72FEE-C996-4D2E-8FB8-7F1051F6F0DF}" srcOrd="0" destOrd="0" presId="urn:microsoft.com/office/officeart/2005/8/layout/vList4"/>
    <dgm:cxn modelId="{24C1015F-31A9-4CDF-B4F1-3986DE200358}" type="presOf" srcId="{AC29C215-6B08-427D-929A-6B0FA73BEDFA}" destId="{AD35787C-0055-45BA-A85E-C95E504B253A}" srcOrd="0" destOrd="0" presId="urn:microsoft.com/office/officeart/2005/8/layout/vList4"/>
    <dgm:cxn modelId="{6F43ACC5-49B8-4000-BBC6-553D00080859}" srcId="{B674D535-B3AB-476B-A426-604298E5E86E}" destId="{AC29C215-6B08-427D-929A-6B0FA73BEDFA}" srcOrd="1" destOrd="0" parTransId="{E5F75818-09D7-4EDC-8FE8-8B84AFBC7C67}" sibTransId="{8ACFA533-D91C-442A-BE76-BE3193C8D01D}"/>
    <dgm:cxn modelId="{50541987-004E-4191-95E4-4F7460C72F3C}" type="presOf" srcId="{B674D535-B3AB-476B-A426-604298E5E86E}" destId="{6EB482FF-94A2-43EE-9B04-C8A0C9CBB3F1}" srcOrd="0" destOrd="0" presId="urn:microsoft.com/office/officeart/2005/8/layout/vList4"/>
    <dgm:cxn modelId="{43B9B393-5045-4A79-867A-3B67FD1FFAE5}" type="presOf" srcId="{90805AFF-C885-44C7-9DB4-DBF4F9A8D73C}" destId="{380A9F57-928F-4760-9CF1-86623014DAAB}" srcOrd="1" destOrd="0" presId="urn:microsoft.com/office/officeart/2005/8/layout/vList4"/>
    <dgm:cxn modelId="{03AACD4D-20F2-473E-81C5-83C6C2B8860E}" type="presOf" srcId="{7FF96DE2-A1A2-4AD4-B394-78125A98AF04}" destId="{1A45EDFC-8276-4B48-84C7-864C40AAEA90}" srcOrd="1" destOrd="0" presId="urn:microsoft.com/office/officeart/2005/8/layout/vList4"/>
    <dgm:cxn modelId="{A8C895A5-706D-4C10-ADAC-0B401E2C0053}" type="presOf" srcId="{90805AFF-C885-44C7-9DB4-DBF4F9A8D73C}" destId="{3A0BB45C-704A-43FB-A9E1-5CE50A955CBC}" srcOrd="0" destOrd="0" presId="urn:microsoft.com/office/officeart/2005/8/layout/vList4"/>
    <dgm:cxn modelId="{330E0395-9CD4-4EEB-82E3-0D61DE030D4A}" type="presParOf" srcId="{6EB482FF-94A2-43EE-9B04-C8A0C9CBB3F1}" destId="{D814CA81-F150-4467-9641-58B8CBC4A6A5}" srcOrd="0" destOrd="0" presId="urn:microsoft.com/office/officeart/2005/8/layout/vList4"/>
    <dgm:cxn modelId="{17B8CC00-1031-4D42-A198-BC8B27C88742}" type="presParOf" srcId="{D814CA81-F150-4467-9641-58B8CBC4A6A5}" destId="{3A0BB45C-704A-43FB-A9E1-5CE50A955CBC}" srcOrd="0" destOrd="0" presId="urn:microsoft.com/office/officeart/2005/8/layout/vList4"/>
    <dgm:cxn modelId="{E996AA1C-4C7E-4803-812C-4B09AAF1D475}" type="presParOf" srcId="{D814CA81-F150-4467-9641-58B8CBC4A6A5}" destId="{B3655F4C-486F-4BED-A291-80BA97099A10}" srcOrd="1" destOrd="0" presId="urn:microsoft.com/office/officeart/2005/8/layout/vList4"/>
    <dgm:cxn modelId="{48F55A34-5A2B-459B-A872-AD997672AA08}" type="presParOf" srcId="{D814CA81-F150-4467-9641-58B8CBC4A6A5}" destId="{380A9F57-928F-4760-9CF1-86623014DAAB}" srcOrd="2" destOrd="0" presId="urn:microsoft.com/office/officeart/2005/8/layout/vList4"/>
    <dgm:cxn modelId="{7BF211B6-7586-4C91-A0D3-B40E53D9CE43}" type="presParOf" srcId="{6EB482FF-94A2-43EE-9B04-C8A0C9CBB3F1}" destId="{8770EF04-753E-4943-90D1-7DB67FC9642F}" srcOrd="1" destOrd="0" presId="urn:microsoft.com/office/officeart/2005/8/layout/vList4"/>
    <dgm:cxn modelId="{F259DAE9-029E-463E-B16C-89EEFD1D0B54}" type="presParOf" srcId="{6EB482FF-94A2-43EE-9B04-C8A0C9CBB3F1}" destId="{7A6147D6-546B-4FAE-8E45-410A0FD5105E}" srcOrd="2" destOrd="0" presId="urn:microsoft.com/office/officeart/2005/8/layout/vList4"/>
    <dgm:cxn modelId="{8069DD69-03A7-4754-81FE-9B9DCEC5C1F5}" type="presParOf" srcId="{7A6147D6-546B-4FAE-8E45-410A0FD5105E}" destId="{AD35787C-0055-45BA-A85E-C95E504B253A}" srcOrd="0" destOrd="0" presId="urn:microsoft.com/office/officeart/2005/8/layout/vList4"/>
    <dgm:cxn modelId="{91823BE9-EC67-4380-9638-A42C8BB4D0A6}" type="presParOf" srcId="{7A6147D6-546B-4FAE-8E45-410A0FD5105E}" destId="{679EA890-979B-4874-8797-B015BAC005D0}" srcOrd="1" destOrd="0" presId="urn:microsoft.com/office/officeart/2005/8/layout/vList4"/>
    <dgm:cxn modelId="{E894D41E-6F49-448A-96BB-FCB4EC5CF3CC}" type="presParOf" srcId="{7A6147D6-546B-4FAE-8E45-410A0FD5105E}" destId="{C66F4D2B-7CE8-4074-AE6C-97C8B958ECA8}" srcOrd="2" destOrd="0" presId="urn:microsoft.com/office/officeart/2005/8/layout/vList4"/>
    <dgm:cxn modelId="{866CB3A2-A8D1-4E81-B2E5-1B12B96E5A82}" type="presParOf" srcId="{6EB482FF-94A2-43EE-9B04-C8A0C9CBB3F1}" destId="{65CF6101-FFE1-4868-972C-C5E1849F16B7}" srcOrd="3" destOrd="0" presId="urn:microsoft.com/office/officeart/2005/8/layout/vList4"/>
    <dgm:cxn modelId="{C78890FF-47CF-4145-9D1D-758D3D5B367E}" type="presParOf" srcId="{6EB482FF-94A2-43EE-9B04-C8A0C9CBB3F1}" destId="{D077B601-78A7-42EF-9AE3-524C1A93291F}" srcOrd="4" destOrd="0" presId="urn:microsoft.com/office/officeart/2005/8/layout/vList4"/>
    <dgm:cxn modelId="{03A67094-7C07-42C7-8BA4-477F64AF0BA8}" type="presParOf" srcId="{D077B601-78A7-42EF-9AE3-524C1A93291F}" destId="{FCE72FEE-C996-4D2E-8FB8-7F1051F6F0DF}" srcOrd="0" destOrd="0" presId="urn:microsoft.com/office/officeart/2005/8/layout/vList4"/>
    <dgm:cxn modelId="{A2BD2DA2-55EC-48E4-8634-50C0AEC21184}" type="presParOf" srcId="{D077B601-78A7-42EF-9AE3-524C1A93291F}" destId="{16613E7E-8C4A-42CC-93AA-23AC1B6F210C}" srcOrd="1" destOrd="0" presId="urn:microsoft.com/office/officeart/2005/8/layout/vList4"/>
    <dgm:cxn modelId="{8421679D-D277-443C-B882-EDB618FC7FFA}" type="presParOf" srcId="{D077B601-78A7-42EF-9AE3-524C1A93291F}" destId="{1A45EDFC-8276-4B48-84C7-864C40AAEA9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0BB45C-704A-43FB-A9E1-5CE50A955CBC}">
      <dsp:nvSpPr>
        <dsp:cNvPr id="0" name=""/>
        <dsp:cNvSpPr/>
      </dsp:nvSpPr>
      <dsp:spPr>
        <a:xfrm>
          <a:off x="0" y="0"/>
          <a:ext cx="8229600" cy="14381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600" kern="1200" dirty="0" smtClean="0"/>
            <a:t>International Response</a:t>
          </a:r>
          <a:endParaRPr lang="es-PA" sz="3600" kern="1200" dirty="0"/>
        </a:p>
      </dsp:txBody>
      <dsp:txXfrm>
        <a:off x="1789737" y="0"/>
        <a:ext cx="6439862" cy="1438175"/>
      </dsp:txXfrm>
    </dsp:sp>
    <dsp:sp modelId="{B3655F4C-486F-4BED-A291-80BA97099A10}">
      <dsp:nvSpPr>
        <dsp:cNvPr id="0" name=""/>
        <dsp:cNvSpPr/>
      </dsp:nvSpPr>
      <dsp:spPr>
        <a:xfrm>
          <a:off x="143817" y="143817"/>
          <a:ext cx="1645920" cy="11505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D35787C-0055-45BA-A85E-C95E504B253A}">
      <dsp:nvSpPr>
        <dsp:cNvPr id="0" name=""/>
        <dsp:cNvSpPr/>
      </dsp:nvSpPr>
      <dsp:spPr>
        <a:xfrm>
          <a:off x="0" y="1581993"/>
          <a:ext cx="8229600" cy="14381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600" kern="1200" dirty="0" err="1" smtClean="0"/>
            <a:t>ODSs</a:t>
          </a:r>
          <a:r>
            <a:rPr lang="es-PA" sz="3600" kern="1200" dirty="0" smtClean="0"/>
            <a:t> </a:t>
          </a:r>
          <a:r>
            <a:rPr lang="es-PA" sz="3600" kern="1200" dirty="0" err="1" smtClean="0"/>
            <a:t>Phase-out</a:t>
          </a:r>
          <a:r>
            <a:rPr lang="es-PA" sz="3600" kern="1200" dirty="0" smtClean="0"/>
            <a:t> </a:t>
          </a:r>
          <a:r>
            <a:rPr lang="es-PA" sz="3600" kern="1200" dirty="0" err="1" smtClean="0"/>
            <a:t>Schedules</a:t>
          </a:r>
          <a:endParaRPr lang="es-PA" sz="3600" kern="1200" dirty="0"/>
        </a:p>
      </dsp:txBody>
      <dsp:txXfrm>
        <a:off x="1789737" y="1581993"/>
        <a:ext cx="6439862" cy="1438175"/>
      </dsp:txXfrm>
    </dsp:sp>
    <dsp:sp modelId="{679EA890-979B-4874-8797-B015BAC005D0}">
      <dsp:nvSpPr>
        <dsp:cNvPr id="0" name=""/>
        <dsp:cNvSpPr/>
      </dsp:nvSpPr>
      <dsp:spPr>
        <a:xfrm>
          <a:off x="143817" y="1725811"/>
          <a:ext cx="1645920" cy="11505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E72FEE-C996-4D2E-8FB8-7F1051F6F0DF}">
      <dsp:nvSpPr>
        <dsp:cNvPr id="0" name=""/>
        <dsp:cNvSpPr/>
      </dsp:nvSpPr>
      <dsp:spPr>
        <a:xfrm>
          <a:off x="0" y="3163987"/>
          <a:ext cx="8229600" cy="14381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500" kern="1200" dirty="0" err="1" smtClean="0"/>
            <a:t>Impact</a:t>
          </a:r>
          <a:r>
            <a:rPr lang="es-PA" sz="3500" kern="1200" dirty="0" smtClean="0"/>
            <a:t> of MP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3500" kern="1200" dirty="0" err="1" smtClean="0"/>
            <a:t>Challenges</a:t>
          </a:r>
          <a:endParaRPr lang="es-PA" sz="3500" kern="1200" dirty="0"/>
        </a:p>
      </dsp:txBody>
      <dsp:txXfrm>
        <a:off x="1789737" y="3163987"/>
        <a:ext cx="6439862" cy="1438175"/>
      </dsp:txXfrm>
    </dsp:sp>
    <dsp:sp modelId="{16613E7E-8C4A-42CC-93AA-23AC1B6F210C}">
      <dsp:nvSpPr>
        <dsp:cNvPr id="0" name=""/>
        <dsp:cNvSpPr/>
      </dsp:nvSpPr>
      <dsp:spPr>
        <a:xfrm>
          <a:off x="143817" y="3307804"/>
          <a:ext cx="1645920" cy="11505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3D59BC-CB7B-4380-ACE8-2D9994CDB118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E63A0E-BBB9-49C2-9942-BDE56F9D9B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044E6-6C53-4F18-88F1-018D11EDC0AD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8F90-03F4-4E66-961F-663492D1EE5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8F90-03F4-4E66-961F-663492D1EE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8F90-03F4-4E66-961F-663492D1EE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MF_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8600"/>
            <a:ext cx="2981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UNEP-logo-with-no-backgroun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57200"/>
            <a:ext cx="685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PROTECTO-cropped-for-word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33400"/>
            <a:ext cx="6858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2133600"/>
            <a:ext cx="9144000" cy="1447800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6237-299D-46D5-B38C-C3B392D45DC2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DA02-573A-4543-BA64-222E21A5CD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E63D-61D4-4577-985F-1BD34A871E55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8B2DA-4F1A-4FC9-83B5-C43787F0F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 descr="UNEP-logo-with-no-backgrou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392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755576" y="6381328"/>
            <a:ext cx="7704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Arial" charset="0"/>
              </a:rPr>
              <a:t>Joint Meeting of the Ozone Action Networks of Mexico, Central America, South America and the Caribbean | 1-4 October 2013 | Kingston, Jamaica</a:t>
            </a:r>
            <a:endParaRPr lang="en-US" sz="900" kern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74ED3-4A5D-4497-BC8C-50C3FA919B25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7382-6F21-4AEC-B7F9-F09D5922F9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2E017-2DDB-4B0E-9785-246424575D89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BBDD-7FDC-4303-985E-F89166E2E2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9A40-C70C-4EB6-85C5-BFDFBC66F235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012B-6598-4139-BF7A-2E5ECBF98B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DBBB-2AC8-4017-9B68-F58A16B71DA6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CC78-C627-4775-8613-3FE3414B1B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3FFD-190E-45D6-868A-647A872B9B52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9BD3-1DF8-4C52-A4D2-3D4E765857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8EA8-B5E0-4CAC-9A5A-4F2DD53BA2DD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76A6-DD6B-4B02-B0B6-E58FDC751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A459-47B0-413F-AF4A-123698240775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E20DC-C707-40FD-9E51-0AF7526CF5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EE16C-CE49-44E4-A209-7F52219691AD}" type="datetimeFigureOut">
              <a:rPr lang="en-US"/>
              <a:pPr>
                <a:defRPr/>
              </a:pPr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25B82F-D4D8-46B7-AA7C-2A4968CB48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Montreal Protocol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717032"/>
            <a:ext cx="7200800" cy="237626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smtClean="0"/>
              <a:t>Protecting Caribbean Borders from Illegal </a:t>
            </a:r>
            <a:r>
              <a:rPr lang="en-US" sz="3200" dirty="0" smtClean="0"/>
              <a:t>T</a:t>
            </a:r>
            <a:r>
              <a:rPr lang="en-US" sz="3200" dirty="0" smtClean="0"/>
              <a:t>rade in ODSs</a:t>
            </a:r>
            <a:endParaRPr lang="en-US" sz="32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St. George’s</a:t>
            </a:r>
            <a:r>
              <a:rPr lang="en-US" dirty="0" smtClean="0"/>
              <a:t>, Grenada | 27-29 December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Challenges</a:t>
            </a:r>
            <a:endParaRPr lang="es-PA" dirty="0"/>
          </a:p>
        </p:txBody>
      </p:sp>
      <p:pic>
        <p:nvPicPr>
          <p:cNvPr id="4" name="Picture 3" descr="C:\Users\mpinzon\Documents\carpetasbackup\RNC\Grenada\S-S&amp;PA 2013\caribbeanpor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24000"/>
            <a:ext cx="7920880" cy="5073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Elements</a:t>
            </a:r>
            <a:r>
              <a:rPr lang="es-PA" dirty="0" smtClean="0"/>
              <a:t> </a:t>
            </a:r>
            <a:r>
              <a:rPr lang="es-PA" dirty="0" err="1" smtClean="0"/>
              <a:t>to</a:t>
            </a:r>
            <a:r>
              <a:rPr lang="es-PA" dirty="0" smtClean="0"/>
              <a:t> </a:t>
            </a:r>
            <a:r>
              <a:rPr lang="es-PA" dirty="0" err="1" smtClean="0"/>
              <a:t>ensure</a:t>
            </a:r>
            <a:r>
              <a:rPr lang="es-PA" dirty="0" smtClean="0"/>
              <a:t> </a:t>
            </a:r>
            <a:r>
              <a:rPr lang="es-PA" dirty="0" err="1" smtClean="0"/>
              <a:t>compliance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3312"/>
          </a:xfrm>
        </p:spPr>
        <p:txBody>
          <a:bodyPr/>
          <a:lstStyle/>
          <a:p>
            <a:r>
              <a:rPr lang="es-PA" dirty="0" err="1" smtClean="0"/>
              <a:t>All</a:t>
            </a:r>
            <a:r>
              <a:rPr lang="es-PA" dirty="0" smtClean="0"/>
              <a:t> </a:t>
            </a:r>
            <a:r>
              <a:rPr lang="es-PA" dirty="0" err="1" smtClean="0"/>
              <a:t>Caribbean</a:t>
            </a:r>
            <a:r>
              <a:rPr lang="es-PA" dirty="0" smtClean="0"/>
              <a:t> </a:t>
            </a:r>
            <a:r>
              <a:rPr lang="es-PA" dirty="0" err="1" smtClean="0"/>
              <a:t>countries</a:t>
            </a:r>
            <a:r>
              <a:rPr lang="es-PA" dirty="0" smtClean="0"/>
              <a:t> </a:t>
            </a:r>
            <a:r>
              <a:rPr lang="es-PA" dirty="0" err="1" smtClean="0"/>
              <a:t>have</a:t>
            </a:r>
            <a:r>
              <a:rPr lang="es-PA" dirty="0" smtClean="0"/>
              <a:t> HCFC </a:t>
            </a:r>
            <a:r>
              <a:rPr lang="es-PA" dirty="0" err="1" smtClean="0"/>
              <a:t>phase-out</a:t>
            </a:r>
            <a:r>
              <a:rPr lang="es-PA" dirty="0" smtClean="0"/>
              <a:t> </a:t>
            </a:r>
            <a:r>
              <a:rPr lang="es-PA" dirty="0" err="1" smtClean="0"/>
              <a:t>strategies</a:t>
            </a:r>
            <a:r>
              <a:rPr lang="es-PA" dirty="0" smtClean="0"/>
              <a:t> in place up </a:t>
            </a:r>
            <a:r>
              <a:rPr lang="es-PA" dirty="0" err="1" smtClean="0"/>
              <a:t>to</a:t>
            </a:r>
            <a:r>
              <a:rPr lang="es-PA" dirty="0" smtClean="0"/>
              <a:t> 2020.</a:t>
            </a:r>
          </a:p>
          <a:p>
            <a:r>
              <a:rPr lang="es-PA" dirty="0" err="1" smtClean="0"/>
              <a:t>Enforcement</a:t>
            </a:r>
            <a:r>
              <a:rPr lang="es-PA" dirty="0" smtClean="0"/>
              <a:t> of ODS </a:t>
            </a:r>
            <a:r>
              <a:rPr lang="es-PA" dirty="0" err="1" smtClean="0"/>
              <a:t>licensing</a:t>
            </a:r>
            <a:r>
              <a:rPr lang="es-PA" dirty="0" smtClean="0"/>
              <a:t> </a:t>
            </a:r>
            <a:r>
              <a:rPr lang="es-PA" dirty="0" err="1" smtClean="0"/>
              <a:t>systems</a:t>
            </a:r>
            <a:r>
              <a:rPr lang="es-PA" dirty="0" smtClean="0"/>
              <a:t>, </a:t>
            </a:r>
            <a:r>
              <a:rPr lang="es-PA" dirty="0" err="1" smtClean="0"/>
              <a:t>quota</a:t>
            </a:r>
            <a:r>
              <a:rPr lang="es-PA" dirty="0" smtClean="0"/>
              <a:t> </a:t>
            </a:r>
            <a:r>
              <a:rPr lang="es-PA" dirty="0" err="1" smtClean="0"/>
              <a:t>systems</a:t>
            </a:r>
            <a:r>
              <a:rPr lang="es-PA" dirty="0" smtClean="0"/>
              <a:t> and </a:t>
            </a:r>
            <a:r>
              <a:rPr lang="es-PA" dirty="0" err="1" smtClean="0"/>
              <a:t>other</a:t>
            </a:r>
            <a:r>
              <a:rPr lang="es-PA" dirty="0" smtClean="0"/>
              <a:t> </a:t>
            </a:r>
            <a:r>
              <a:rPr lang="es-PA" dirty="0" err="1" smtClean="0"/>
              <a:t>legislation</a:t>
            </a:r>
            <a:r>
              <a:rPr lang="es-PA" dirty="0" smtClean="0"/>
              <a:t>.</a:t>
            </a:r>
          </a:p>
          <a:p>
            <a:r>
              <a:rPr lang="es-PA" dirty="0" err="1" smtClean="0"/>
              <a:t>Increased</a:t>
            </a:r>
            <a:r>
              <a:rPr lang="es-PA" dirty="0" smtClean="0"/>
              <a:t> and </a:t>
            </a:r>
            <a:r>
              <a:rPr lang="es-PA" dirty="0" err="1" smtClean="0"/>
              <a:t>enhanced</a:t>
            </a:r>
            <a:r>
              <a:rPr lang="es-PA" dirty="0" smtClean="0"/>
              <a:t> inter-</a:t>
            </a:r>
            <a:r>
              <a:rPr lang="es-PA" dirty="0" err="1" smtClean="0"/>
              <a:t>institutional</a:t>
            </a:r>
            <a:r>
              <a:rPr lang="es-PA" dirty="0" smtClean="0"/>
              <a:t> </a:t>
            </a:r>
            <a:r>
              <a:rPr lang="es-PA" dirty="0" err="1" smtClean="0"/>
              <a:t>cooperation</a:t>
            </a:r>
            <a:r>
              <a:rPr lang="es-PA" dirty="0" smtClean="0"/>
              <a:t>.</a:t>
            </a:r>
            <a:endParaRPr lang="es-PA" dirty="0" smtClean="0"/>
          </a:p>
          <a:p>
            <a:r>
              <a:rPr lang="es-PA" dirty="0" err="1" smtClean="0"/>
              <a:t>Support</a:t>
            </a:r>
            <a:r>
              <a:rPr lang="es-PA" dirty="0" smtClean="0"/>
              <a:t> </a:t>
            </a:r>
            <a:r>
              <a:rPr lang="es-PA" dirty="0" err="1" smtClean="0"/>
              <a:t>from</a:t>
            </a:r>
            <a:r>
              <a:rPr lang="es-PA" dirty="0" smtClean="0"/>
              <a:t> UNEP and </a:t>
            </a:r>
            <a:r>
              <a:rPr lang="es-PA" dirty="0" err="1" smtClean="0"/>
              <a:t>other</a:t>
            </a:r>
            <a:r>
              <a:rPr lang="es-PA" dirty="0" smtClean="0"/>
              <a:t> IA </a:t>
            </a:r>
            <a:r>
              <a:rPr lang="es-PA" dirty="0" err="1" smtClean="0"/>
              <a:t>is</a:t>
            </a:r>
            <a:r>
              <a:rPr lang="es-PA" dirty="0" smtClean="0"/>
              <a:t> </a:t>
            </a:r>
            <a:r>
              <a:rPr lang="es-PA" dirty="0" err="1" smtClean="0"/>
              <a:t>available</a:t>
            </a:r>
            <a:endParaRPr lang="es-PA" dirty="0" smtClean="0"/>
          </a:p>
          <a:p>
            <a:endParaRPr lang="es-PA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6381328"/>
            <a:ext cx="75608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P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Contents</a:t>
            </a:r>
            <a:endParaRPr lang="es-PA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7584" y="6309320"/>
            <a:ext cx="75608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18487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/>
              <a:t>  </a:t>
            </a:r>
          </a:p>
        </p:txBody>
      </p:sp>
      <p:sp>
        <p:nvSpPr>
          <p:cNvPr id="191522" name="Text Box 34"/>
          <p:cNvSpPr txBox="1">
            <a:spLocks noChangeArrowheads="1"/>
          </p:cNvSpPr>
          <p:nvPr/>
        </p:nvSpPr>
        <p:spPr bwMode="auto">
          <a:xfrm>
            <a:off x="1475656" y="260648"/>
            <a:ext cx="58324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PA" sz="4400" dirty="0" smtClean="0">
                <a:solidFill>
                  <a:schemeClr val="bg1"/>
                </a:solidFill>
                <a:latin typeface="+mj-lt"/>
              </a:rPr>
              <a:t>International Response</a:t>
            </a:r>
            <a:endParaRPr lang="es-ES" sz="4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grpSp>
        <p:nvGrpSpPr>
          <p:cNvPr id="39" name="38 Grupo"/>
          <p:cNvGrpSpPr/>
          <p:nvPr/>
        </p:nvGrpSpPr>
        <p:grpSpPr>
          <a:xfrm>
            <a:off x="611560" y="1484784"/>
            <a:ext cx="8424936" cy="4824536"/>
            <a:chOff x="1403350" y="1196975"/>
            <a:chExt cx="7740650" cy="5661521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1403350" y="1196975"/>
              <a:ext cx="7740650" cy="5661025"/>
              <a:chOff x="144" y="528"/>
              <a:chExt cx="5520" cy="3648"/>
            </a:xfrm>
          </p:grpSpPr>
          <p:sp>
            <p:nvSpPr>
              <p:cNvPr id="191493" name="Rectangle 5"/>
              <p:cNvSpPr>
                <a:spLocks noChangeArrowheads="1"/>
              </p:cNvSpPr>
              <p:nvPr/>
            </p:nvSpPr>
            <p:spPr bwMode="auto">
              <a:xfrm>
                <a:off x="144" y="528"/>
                <a:ext cx="5520" cy="36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494" name="Text Box 6"/>
              <p:cNvSpPr txBox="1">
                <a:spLocks noChangeArrowheads="1"/>
              </p:cNvSpPr>
              <p:nvPr/>
            </p:nvSpPr>
            <p:spPr bwMode="auto">
              <a:xfrm>
                <a:off x="240" y="528"/>
                <a:ext cx="2269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MX" sz="2400" dirty="0" err="1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Vienna</a:t>
                </a:r>
                <a:r>
                  <a:rPr lang="es-MX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</a:t>
                </a:r>
                <a:r>
                  <a:rPr lang="es-MX" sz="2400" dirty="0" err="1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Convention</a:t>
                </a:r>
                <a:r>
                  <a:rPr lang="es-MX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(1985</a:t>
                </a:r>
                <a:r>
                  <a:rPr lang="es-MX" sz="2400" dirty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)</a:t>
                </a:r>
                <a:endParaRPr lang="es-ES" sz="2400" dirty="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03350" y="1773238"/>
              <a:ext cx="7740650" cy="5085258"/>
              <a:chOff x="144" y="960"/>
              <a:chExt cx="5520" cy="3418"/>
            </a:xfrm>
          </p:grpSpPr>
          <p:sp>
            <p:nvSpPr>
              <p:cNvPr id="191496" name="Rectangle 8"/>
              <p:cNvSpPr>
                <a:spLocks noChangeArrowheads="1"/>
              </p:cNvSpPr>
              <p:nvPr/>
            </p:nvSpPr>
            <p:spPr bwMode="auto">
              <a:xfrm>
                <a:off x="144" y="960"/>
                <a:ext cx="5520" cy="34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497" name="Text Box 9"/>
              <p:cNvSpPr txBox="1">
                <a:spLocks noChangeArrowheads="1"/>
              </p:cNvSpPr>
              <p:nvPr/>
            </p:nvSpPr>
            <p:spPr bwMode="auto">
              <a:xfrm>
                <a:off x="229" y="986"/>
                <a:ext cx="221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MX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Montreal </a:t>
                </a:r>
                <a:r>
                  <a:rPr lang="es-MX" sz="2400" dirty="0" err="1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Protocol</a:t>
                </a:r>
                <a:r>
                  <a:rPr lang="es-MX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(1987</a:t>
                </a:r>
                <a:r>
                  <a:rPr lang="es-MX" sz="2400" dirty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)</a:t>
                </a:r>
                <a:endParaRPr lang="es-ES" sz="2400" dirty="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91498" name="Text Box 10"/>
            <p:cNvSpPr txBox="1">
              <a:spLocks noChangeArrowheads="1"/>
            </p:cNvSpPr>
            <p:nvPr/>
          </p:nvSpPr>
          <p:spPr bwMode="auto">
            <a:xfrm>
              <a:off x="1547813" y="2590800"/>
              <a:ext cx="2160587" cy="960738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2400" dirty="0" err="1" smtClean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Developed</a:t>
              </a:r>
              <a:r>
                <a:rPr lang="es-MX" sz="2400" dirty="0" smtClean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lang="es-MX" sz="2400" dirty="0" err="1" smtClean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countries</a:t>
              </a:r>
              <a:endParaRPr lang="es-ES" sz="2400" dirty="0"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499" name="Text Box 11"/>
            <p:cNvSpPr txBox="1">
              <a:spLocks noChangeArrowheads="1"/>
            </p:cNvSpPr>
            <p:nvPr/>
          </p:nvSpPr>
          <p:spPr bwMode="auto">
            <a:xfrm>
              <a:off x="6588125" y="2590800"/>
              <a:ext cx="2160588" cy="960738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2400" dirty="0" err="1" smtClean="0">
                  <a:latin typeface="Times New Roman" pitchFamily="18" charset="0"/>
                </a:rPr>
                <a:t>Developing</a:t>
              </a:r>
              <a:r>
                <a:rPr lang="es-MX" sz="2400" dirty="0" smtClean="0">
                  <a:latin typeface="Times New Roman" pitchFamily="18" charset="0"/>
                </a:rPr>
                <a:t> </a:t>
              </a:r>
              <a:r>
                <a:rPr lang="es-MX" sz="2400" dirty="0" err="1" smtClean="0">
                  <a:latin typeface="Times New Roman" pitchFamily="18" charset="0"/>
                </a:rPr>
                <a:t>countries</a:t>
              </a:r>
              <a:endParaRPr lang="es-ES" sz="2400" dirty="0"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514599" y="4340225"/>
              <a:ext cx="2190750" cy="1755775"/>
              <a:chOff x="1584" y="2734"/>
              <a:chExt cx="1380" cy="1106"/>
            </a:xfrm>
          </p:grpSpPr>
          <p:pic>
            <p:nvPicPr>
              <p:cNvPr id="191501" name="Picture 13" descr="BS00561_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2734"/>
                <a:ext cx="1008" cy="7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91502" name="Text Box 14"/>
              <p:cNvSpPr txBox="1">
                <a:spLocks noChangeArrowheads="1"/>
              </p:cNvSpPr>
              <p:nvPr/>
            </p:nvSpPr>
            <p:spPr bwMode="auto">
              <a:xfrm>
                <a:off x="1584" y="3504"/>
                <a:ext cx="13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MX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Multilateral </a:t>
                </a:r>
                <a:r>
                  <a:rPr lang="es-MX" sz="2400" dirty="0" err="1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Fund</a:t>
                </a:r>
                <a:endParaRPr lang="es-ES" sz="2400" dirty="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28800" y="3611563"/>
              <a:ext cx="695325" cy="1828800"/>
              <a:chOff x="1152" y="2275"/>
              <a:chExt cx="438" cy="1152"/>
            </a:xfrm>
          </p:grpSpPr>
          <p:sp>
            <p:nvSpPr>
              <p:cNvPr id="191504" name="AutoShape 16"/>
              <p:cNvSpPr>
                <a:spLocks noChangeArrowheads="1"/>
              </p:cNvSpPr>
              <p:nvPr/>
            </p:nvSpPr>
            <p:spPr bwMode="auto">
              <a:xfrm>
                <a:off x="1350" y="2275"/>
                <a:ext cx="240" cy="1152"/>
              </a:xfrm>
              <a:prstGeom prst="curvedRightArrow">
                <a:avLst>
                  <a:gd name="adj1" fmla="val 60578"/>
                  <a:gd name="adj2" fmla="val 192000"/>
                  <a:gd name="adj3" fmla="val 48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505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52" y="2448"/>
                <a:ext cx="144" cy="33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PA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C0C0C0"/>
                      </a:outerShdw>
                    </a:effectLst>
                    <a:latin typeface="Times New Roman"/>
                    <a:cs typeface="Times New Roman"/>
                  </a:rPr>
                  <a:t>$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5724523" y="3500442"/>
              <a:ext cx="1368425" cy="1025526"/>
              <a:chOff x="3446" y="2186"/>
              <a:chExt cx="862" cy="646"/>
            </a:xfrm>
          </p:grpSpPr>
          <p:sp>
            <p:nvSpPr>
              <p:cNvPr id="191507" name="AutoShape 19"/>
              <p:cNvSpPr>
                <a:spLocks noChangeArrowheads="1"/>
              </p:cNvSpPr>
              <p:nvPr/>
            </p:nvSpPr>
            <p:spPr bwMode="auto">
              <a:xfrm>
                <a:off x="4116" y="2256"/>
                <a:ext cx="192" cy="576"/>
              </a:xfrm>
              <a:prstGeom prst="down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508" name="Text Box 20"/>
              <p:cNvSpPr txBox="1">
                <a:spLocks noChangeArrowheads="1"/>
              </p:cNvSpPr>
              <p:nvPr/>
            </p:nvSpPr>
            <p:spPr bwMode="auto">
              <a:xfrm>
                <a:off x="3446" y="2186"/>
                <a:ext cx="69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MX" sz="2400" dirty="0" err="1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Projects</a:t>
                </a:r>
                <a:endParaRPr lang="es-ES" sz="2400" dirty="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91509" name="Text Box 21"/>
            <p:cNvSpPr txBox="1">
              <a:spLocks noChangeArrowheads="1"/>
            </p:cNvSpPr>
            <p:nvPr/>
          </p:nvSpPr>
          <p:spPr bwMode="auto">
            <a:xfrm>
              <a:off x="5943600" y="4495800"/>
              <a:ext cx="2204654" cy="224172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2400" dirty="0" smtClean="0">
                  <a:solidFill>
                    <a:srgbClr val="0000FF"/>
                  </a:solidFill>
                  <a:latin typeface="Times New Roman" pitchFamily="18" charset="0"/>
                </a:rPr>
                <a:t>IMP. AGENCIES</a:t>
              </a:r>
              <a:endParaRPr lang="es-MX" sz="2400" dirty="0"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es-MX" sz="2400" dirty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lang="es-MX" sz="2400" dirty="0" smtClean="0">
                  <a:latin typeface="Times New Roman" pitchFamily="18" charset="0"/>
                </a:rPr>
                <a:t>U</a:t>
              </a:r>
              <a:r>
                <a:rPr lang="es-MX" sz="2400" dirty="0" smtClean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NEP</a:t>
              </a:r>
              <a:endParaRPr lang="es-MX" sz="2400" dirty="0"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es-MX" sz="2400" dirty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lang="es-MX" sz="2400" dirty="0" smtClean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UNIDO</a:t>
              </a:r>
              <a:endParaRPr lang="es-MX" sz="2400" dirty="0"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es-MX" sz="2400" dirty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lang="es-MX" sz="2400" dirty="0" smtClean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UNDP</a:t>
              </a:r>
              <a:endParaRPr lang="es-MX" sz="2400" dirty="0"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es-MX" sz="2400" dirty="0"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lang="es-MX" sz="2400" dirty="0" smtClean="0">
                  <a:latin typeface="Times New Roman" pitchFamily="18" charset="0"/>
                </a:rPr>
                <a:t>WB</a:t>
              </a:r>
              <a:endParaRPr lang="es-ES" sz="2400" dirty="0"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4572000" y="5105400"/>
              <a:ext cx="1273175" cy="523875"/>
              <a:chOff x="2880" y="3216"/>
              <a:chExt cx="802" cy="330"/>
            </a:xfrm>
          </p:grpSpPr>
          <p:sp>
            <p:nvSpPr>
              <p:cNvPr id="191511" name="AutoShape 23"/>
              <p:cNvSpPr>
                <a:spLocks noChangeArrowheads="1"/>
              </p:cNvSpPr>
              <p:nvPr/>
            </p:nvSpPr>
            <p:spPr bwMode="auto">
              <a:xfrm>
                <a:off x="2880" y="3360"/>
                <a:ext cx="802" cy="173"/>
              </a:xfrm>
              <a:prstGeom prst="rightArrow">
                <a:avLst>
                  <a:gd name="adj1" fmla="val 50000"/>
                  <a:gd name="adj2" fmla="val 1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512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24" y="3216"/>
                <a:ext cx="144" cy="33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PA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C0C0C0"/>
                      </a:outerShdw>
                    </a:effectLst>
                    <a:latin typeface="Times New Roman"/>
                    <a:cs typeface="Times New Roman"/>
                  </a:rPr>
                  <a:t>$</a:t>
                </a:r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7596203" y="3611563"/>
              <a:ext cx="488951" cy="838200"/>
              <a:chOff x="4785" y="2275"/>
              <a:chExt cx="308" cy="528"/>
            </a:xfrm>
          </p:grpSpPr>
          <p:sp>
            <p:nvSpPr>
              <p:cNvPr id="191514" name="AutoShape 26"/>
              <p:cNvSpPr>
                <a:spLocks noChangeArrowheads="1"/>
              </p:cNvSpPr>
              <p:nvPr/>
            </p:nvSpPr>
            <p:spPr bwMode="auto">
              <a:xfrm>
                <a:off x="4785" y="2275"/>
                <a:ext cx="192" cy="528"/>
              </a:xfrm>
              <a:prstGeom prst="upArrow">
                <a:avLst>
                  <a:gd name="adj1" fmla="val 50000"/>
                  <a:gd name="adj2" fmla="val 6875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515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997" y="2380"/>
                <a:ext cx="96" cy="23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PA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C0C0C0"/>
                      </a:outerShdw>
                    </a:effectLst>
                    <a:latin typeface="Times New Roman"/>
                    <a:cs typeface="Times New Roman"/>
                  </a:rPr>
                  <a:t>$</a:t>
                </a:r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4571998" y="4194179"/>
              <a:ext cx="1295400" cy="582613"/>
              <a:chOff x="2880" y="2642"/>
              <a:chExt cx="816" cy="367"/>
            </a:xfrm>
          </p:grpSpPr>
          <p:sp>
            <p:nvSpPr>
              <p:cNvPr id="191517" name="AutoShape 29"/>
              <p:cNvSpPr>
                <a:spLocks noChangeArrowheads="1"/>
              </p:cNvSpPr>
              <p:nvPr/>
            </p:nvSpPr>
            <p:spPr bwMode="auto">
              <a:xfrm>
                <a:off x="2880" y="2880"/>
                <a:ext cx="760" cy="129"/>
              </a:xfrm>
              <a:prstGeom prst="leftArrow">
                <a:avLst>
                  <a:gd name="adj1" fmla="val 50000"/>
                  <a:gd name="adj2" fmla="val 1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191518" name="Text Box 30"/>
              <p:cNvSpPr txBox="1">
                <a:spLocks noChangeArrowheads="1"/>
              </p:cNvSpPr>
              <p:nvPr/>
            </p:nvSpPr>
            <p:spPr bwMode="auto">
              <a:xfrm>
                <a:off x="3004" y="2642"/>
                <a:ext cx="69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MX" sz="2400" dirty="0" err="1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Projects</a:t>
                </a:r>
                <a:endParaRPr lang="es-ES" sz="2400" dirty="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3708400" y="2438400"/>
              <a:ext cx="2879725" cy="533400"/>
              <a:chOff x="2208" y="1536"/>
              <a:chExt cx="1200" cy="371"/>
            </a:xfrm>
          </p:grpSpPr>
          <p:sp>
            <p:nvSpPr>
              <p:cNvPr id="191520" name="Text Box 32"/>
              <p:cNvSpPr txBox="1">
                <a:spLocks noChangeArrowheads="1"/>
              </p:cNvSpPr>
              <p:nvPr/>
            </p:nvSpPr>
            <p:spPr bwMode="auto">
              <a:xfrm>
                <a:off x="2400" y="1536"/>
                <a:ext cx="582" cy="3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MX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~ </a:t>
                </a:r>
                <a:r>
                  <a:rPr lang="es-MX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 10 </a:t>
                </a:r>
                <a:r>
                  <a:rPr lang="es-MX" sz="2000" dirty="0" err="1" smtClean="0">
                    <a:latin typeface="Times New Roman" pitchFamily="18" charset="0"/>
                    <a:sym typeface="Symbol" pitchFamily="18" charset="2"/>
                  </a:rPr>
                  <a:t>years</a:t>
                </a:r>
                <a:endParaRPr lang="es-ES" sz="2000" dirty="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1521" name="Line 33"/>
              <p:cNvSpPr>
                <a:spLocks noChangeShapeType="1"/>
              </p:cNvSpPr>
              <p:nvPr/>
            </p:nvSpPr>
            <p:spPr bwMode="auto">
              <a:xfrm>
                <a:off x="2208" y="182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</p:grp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624618" y="3278193"/>
              <a:ext cx="1665207" cy="971551"/>
              <a:chOff x="1972" y="2065"/>
              <a:chExt cx="888" cy="612"/>
            </a:xfrm>
          </p:grpSpPr>
          <p:sp>
            <p:nvSpPr>
              <p:cNvPr id="191524" name="AutoShape 36"/>
              <p:cNvSpPr>
                <a:spLocks noChangeArrowheads="1"/>
              </p:cNvSpPr>
              <p:nvPr/>
            </p:nvSpPr>
            <p:spPr bwMode="auto">
              <a:xfrm>
                <a:off x="1972" y="2065"/>
                <a:ext cx="888" cy="606"/>
              </a:xfrm>
              <a:prstGeom prst="wedgeRoundRectCallout">
                <a:avLst>
                  <a:gd name="adj1" fmla="val 6018"/>
                  <a:gd name="adj2" fmla="val 163739"/>
                  <a:gd name="adj3" fmla="val 16667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s-ES" sz="2400"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1525" name="Text Box 37"/>
              <p:cNvSpPr txBox="1">
                <a:spLocks noChangeArrowheads="1"/>
              </p:cNvSpPr>
              <p:nvPr/>
            </p:nvSpPr>
            <p:spPr bwMode="auto">
              <a:xfrm>
                <a:off x="2044" y="2117"/>
                <a:ext cx="754" cy="56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MX" sz="2200" dirty="0" err="1" smtClean="0">
                    <a:solidFill>
                      <a:schemeClr val="accent1"/>
                    </a:solidFill>
                    <a:latin typeface="Times New Roman" pitchFamily="18" charset="0"/>
                  </a:rPr>
                  <a:t>Executive</a:t>
                </a:r>
                <a:r>
                  <a:rPr lang="es-MX" sz="2200" dirty="0" smtClean="0">
                    <a:solidFill>
                      <a:schemeClr val="accent1"/>
                    </a:solidFill>
                    <a:effectLst/>
                    <a:latin typeface="Times New Roman" pitchFamily="18" charset="0"/>
                  </a:rPr>
                  <a:t> </a:t>
                </a:r>
                <a:endParaRPr lang="es-MX" sz="2200" dirty="0">
                  <a:solidFill>
                    <a:schemeClr val="accent1"/>
                  </a:solidFill>
                  <a:effectLst/>
                  <a:latin typeface="Times New Roman" pitchFamily="18" charset="0"/>
                </a:endParaRPr>
              </a:p>
              <a:p>
                <a:pPr algn="ctr"/>
                <a:r>
                  <a:rPr lang="es-MX" sz="2200" dirty="0" err="1" smtClean="0">
                    <a:solidFill>
                      <a:schemeClr val="accent1"/>
                    </a:solidFill>
                    <a:latin typeface="Times New Roman" pitchFamily="18" charset="0"/>
                  </a:rPr>
                  <a:t>Committee</a:t>
                </a:r>
                <a:endParaRPr lang="es-ES" sz="2200" dirty="0">
                  <a:solidFill>
                    <a:schemeClr val="accent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0" name="39 CuadroTexto"/>
          <p:cNvSpPr txBox="1"/>
          <p:nvPr/>
        </p:nvSpPr>
        <p:spPr>
          <a:xfrm>
            <a:off x="827584" y="6453336"/>
            <a:ext cx="7704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PA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ODSs</a:t>
            </a:r>
            <a:r>
              <a:rPr lang="es-PA" dirty="0" smtClean="0"/>
              <a:t> </a:t>
            </a:r>
            <a:r>
              <a:rPr lang="es-PA" dirty="0" err="1" smtClean="0"/>
              <a:t>Phase-out</a:t>
            </a:r>
            <a:r>
              <a:rPr lang="es-PA" dirty="0" smtClean="0"/>
              <a:t> </a:t>
            </a:r>
            <a:r>
              <a:rPr lang="es-PA" dirty="0" err="1" smtClean="0"/>
              <a:t>S</a:t>
            </a:r>
            <a:r>
              <a:rPr lang="es-PA" dirty="0" err="1" smtClean="0"/>
              <a:t>chedules</a:t>
            </a:r>
            <a:endParaRPr lang="es-PA" dirty="0"/>
          </a:p>
        </p:txBody>
      </p:sp>
      <p:pic>
        <p:nvPicPr>
          <p:cNvPr id="4" name="3 Marcador de contenido" descr="Annex_AI_Summary_Control_Measur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8516566" cy="51125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New HCFC </a:t>
            </a:r>
            <a:r>
              <a:rPr lang="es-PA" dirty="0" err="1" smtClean="0"/>
              <a:t>schedule</a:t>
            </a:r>
            <a:r>
              <a:rPr lang="es-PA" dirty="0" smtClean="0"/>
              <a:t> 2007</a:t>
            </a:r>
            <a:endParaRPr lang="es-PA" dirty="0"/>
          </a:p>
        </p:txBody>
      </p:sp>
      <p:pic>
        <p:nvPicPr>
          <p:cNvPr id="1026" name="Picture 2" descr="C:\Users\mpinzon\Documents\carpetasbackup\RNC\Grenada\S-S&amp;PA 2013\mppagrap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18155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HCFC </a:t>
            </a:r>
            <a:r>
              <a:rPr lang="es-PA" dirty="0" err="1" smtClean="0"/>
              <a:t>consumption</a:t>
            </a:r>
            <a:r>
              <a:rPr lang="es-PA" dirty="0" smtClean="0"/>
              <a:t> </a:t>
            </a:r>
            <a:r>
              <a:rPr lang="es-PA" dirty="0" err="1" smtClean="0"/>
              <a:t>trends</a:t>
            </a:r>
            <a:endParaRPr lang="es-PA" dirty="0"/>
          </a:p>
        </p:txBody>
      </p:sp>
      <p:pic>
        <p:nvPicPr>
          <p:cNvPr id="3074" name="Picture 2" descr="C:\Users\mpinzon\Documents\carpetasbackup\RNC\Grenada\S-S&amp;PA 2013\hc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484784"/>
            <a:ext cx="7911279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Recovery</a:t>
            </a:r>
            <a:r>
              <a:rPr lang="es-PA" dirty="0" smtClean="0"/>
              <a:t> of </a:t>
            </a:r>
            <a:r>
              <a:rPr lang="es-PA" dirty="0" err="1" smtClean="0"/>
              <a:t>the</a:t>
            </a:r>
            <a:r>
              <a:rPr lang="es-PA" dirty="0" smtClean="0"/>
              <a:t> Ozone </a:t>
            </a:r>
            <a:r>
              <a:rPr lang="es-PA" dirty="0" err="1" smtClean="0"/>
              <a:t>Layer</a:t>
            </a:r>
            <a:endParaRPr lang="es-PA" dirty="0"/>
          </a:p>
        </p:txBody>
      </p:sp>
      <p:pic>
        <p:nvPicPr>
          <p:cNvPr id="2050" name="Picture 2" descr="C:\Users\mpinzon\Documents\carpetasbackup\RNC\Grenada\S-S&amp;PA 2013\scenariosm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488832" cy="5059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Impact</a:t>
            </a:r>
            <a:r>
              <a:rPr lang="es-PA" dirty="0" smtClean="0"/>
              <a:t> of MP</a:t>
            </a:r>
            <a:endParaRPr lang="es-PA" dirty="0"/>
          </a:p>
        </p:txBody>
      </p:sp>
      <p:pic>
        <p:nvPicPr>
          <p:cNvPr id="4098" name="Picture 2" descr="C:\Users\mpinzon\Documents\carpetasbackup\RNC\Grenada\S-S&amp;PA 2013\reducedcanc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813690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err="1" smtClean="0"/>
              <a:t>Challenges</a:t>
            </a:r>
            <a:endParaRPr lang="es-PA" dirty="0"/>
          </a:p>
        </p:txBody>
      </p:sp>
      <p:pic>
        <p:nvPicPr>
          <p:cNvPr id="5122" name="Picture 2" descr="C:\Users\mpinzon\Documents\carpetasbackup\RNC\Grenada\S-S&amp;PA 2013\hfcemisscenario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75094"/>
            <a:ext cx="8136904" cy="5022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tin America and the Caribb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Latin America and the Caribbean</Template>
  <TotalTime>1519</TotalTime>
  <Words>135</Words>
  <Application>Microsoft Office PowerPoint</Application>
  <PresentationFormat>Presentación en pantalla (4:3)</PresentationFormat>
  <Paragraphs>44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Latin America and the Caribbean</vt:lpstr>
      <vt:lpstr>Montreal Protocol</vt:lpstr>
      <vt:lpstr>Contents</vt:lpstr>
      <vt:lpstr>  </vt:lpstr>
      <vt:lpstr>ODSs Phase-out Schedules</vt:lpstr>
      <vt:lpstr>New HCFC schedule 2007</vt:lpstr>
      <vt:lpstr>HCFC consumption trends</vt:lpstr>
      <vt:lpstr>Recovery of the Ozone Layer</vt:lpstr>
      <vt:lpstr>Impact of MP</vt:lpstr>
      <vt:lpstr>Challenges</vt:lpstr>
      <vt:lpstr>Challenges</vt:lpstr>
      <vt:lpstr>Elements to ensure compliance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 Labelling</dc:title>
  <dc:creator>mpinzon</dc:creator>
  <cp:lastModifiedBy>mpinzon</cp:lastModifiedBy>
  <cp:revision>20</cp:revision>
  <dcterms:created xsi:type="dcterms:W3CDTF">2013-09-30T22:13:54Z</dcterms:created>
  <dcterms:modified xsi:type="dcterms:W3CDTF">2013-11-27T17:06:52Z</dcterms:modified>
</cp:coreProperties>
</file>